
<file path=[Content_Types].xml><?xml version="1.0" encoding="utf-8"?>
<Types xmlns="http://schemas.openxmlformats.org/package/2006/content-types">
  <Default Extension="tiff" ContentType="image/tiff"/>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25"/>
  </p:notesMasterIdLst>
  <p:sldIdLst>
    <p:sldId id="859" r:id="rId3"/>
    <p:sldId id="1238" r:id="rId4"/>
    <p:sldId id="1242" r:id="rId5"/>
    <p:sldId id="1243" r:id="rId6"/>
    <p:sldId id="1244" r:id="rId7"/>
    <p:sldId id="1260" r:id="rId8"/>
    <p:sldId id="1245" r:id="rId9"/>
    <p:sldId id="1246" r:id="rId10"/>
    <p:sldId id="1248" r:id="rId11"/>
    <p:sldId id="1249" r:id="rId12"/>
    <p:sldId id="1261" r:id="rId13"/>
    <p:sldId id="1239" r:id="rId14"/>
    <p:sldId id="1262" r:id="rId15"/>
    <p:sldId id="1250" r:id="rId16"/>
    <p:sldId id="1263" r:id="rId17"/>
    <p:sldId id="1251" r:id="rId18"/>
    <p:sldId id="1253" r:id="rId19"/>
    <p:sldId id="1264" r:id="rId20"/>
    <p:sldId id="1255" r:id="rId21"/>
    <p:sldId id="1265" r:id="rId22"/>
    <p:sldId id="1252" r:id="rId23"/>
    <p:sldId id="1257" r:id="rId24"/>
  </p:sldIdLst>
  <p:sldSz cx="12190095"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8ECDD"/>
    <a:srgbClr val="00AEEF"/>
    <a:srgbClr val="F38928"/>
    <a:srgbClr val="FBC9BC"/>
    <a:srgbClr val="FEE2D1"/>
    <a:srgbClr val="F36821"/>
    <a:srgbClr val="D3ECE9"/>
    <a:srgbClr val="E6E1EF"/>
    <a:srgbClr val="FF0000"/>
    <a:srgbClr val="8DC36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1860" autoAdjust="0"/>
    <p:restoredTop sz="94606" autoAdjust="0"/>
  </p:normalViewPr>
  <p:slideViewPr>
    <p:cSldViewPr showGuides="1">
      <p:cViewPr varScale="1">
        <p:scale>
          <a:sx n="106" d="100"/>
          <a:sy n="106" d="100"/>
        </p:scale>
        <p:origin x="894" y="120"/>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 Type="http://schemas.openxmlformats.org/officeDocument/2006/relationships/slide" Target="slides/slide1.xml"/><Relationship Id="rId28" Type="http://schemas.openxmlformats.org/officeDocument/2006/relationships/tableStyles" Target="tableStyles.xml"/><Relationship Id="rId27" Type="http://schemas.openxmlformats.org/officeDocument/2006/relationships/viewProps" Target="viewProps.xml"/><Relationship Id="rId26" Type="http://schemas.openxmlformats.org/officeDocument/2006/relationships/presProps" Target="presProps.xml"/><Relationship Id="rId25" Type="http://schemas.openxmlformats.org/officeDocument/2006/relationships/notesMaster" Target="notesMasters/notesMaster1.xml"/><Relationship Id="rId24" Type="http://schemas.openxmlformats.org/officeDocument/2006/relationships/slide" Target="slides/slide22.xml"/><Relationship Id="rId23" Type="http://schemas.openxmlformats.org/officeDocument/2006/relationships/slide" Target="slides/slide21.xml"/><Relationship Id="rId22" Type="http://schemas.openxmlformats.org/officeDocument/2006/relationships/slide" Target="slides/slide20.xml"/><Relationship Id="rId21" Type="http://schemas.openxmlformats.org/officeDocument/2006/relationships/slide" Target="slides/slide19.xml"/><Relationship Id="rId20" Type="http://schemas.openxmlformats.org/officeDocument/2006/relationships/slide" Target="slides/slide18.xml"/><Relationship Id="rId2" Type="http://schemas.openxmlformats.org/officeDocument/2006/relationships/theme" Target="theme/theme1.xml"/><Relationship Id="rId19" Type="http://schemas.openxmlformats.org/officeDocument/2006/relationships/slide" Target="slides/slide17.xml"/><Relationship Id="rId18" Type="http://schemas.openxmlformats.org/officeDocument/2006/relationships/slide" Target="slides/slide16.xml"/><Relationship Id="rId17" Type="http://schemas.openxmlformats.org/officeDocument/2006/relationships/slide" Target="slides/slide15.xml"/><Relationship Id="rId16" Type="http://schemas.openxmlformats.org/officeDocument/2006/relationships/slide" Target="slides/slide14.xml"/><Relationship Id="rId15" Type="http://schemas.openxmlformats.org/officeDocument/2006/relationships/slide" Target="slides/slide13.xml"/><Relationship Id="rId14" Type="http://schemas.openxmlformats.org/officeDocument/2006/relationships/slide" Target="slides/slide12.xml"/><Relationship Id="rId13" Type="http://schemas.openxmlformats.org/officeDocument/2006/relationships/slide" Target="slides/slide1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endParaRPr lang="zh-CN" altLang="en-US" noProof="0"/>
          </a:p>
          <a:p>
            <a:pPr lvl="1"/>
            <a:r>
              <a:rPr lang="zh-CN" altLang="en-US" noProof="0"/>
              <a:t>第二级</a:t>
            </a:r>
            <a:endParaRPr lang="zh-CN" altLang="en-US" noProof="0"/>
          </a:p>
          <a:p>
            <a:pPr lvl="2"/>
            <a:r>
              <a:rPr lang="zh-CN" altLang="en-US" noProof="0"/>
              <a:t>第三级</a:t>
            </a:r>
            <a:endParaRPr lang="zh-CN" altLang="en-US" noProof="0"/>
          </a:p>
          <a:p>
            <a:pPr lvl="3"/>
            <a:r>
              <a:rPr lang="zh-CN" altLang="en-US" noProof="0"/>
              <a:t>第四级</a:t>
            </a:r>
            <a:endParaRPr lang="zh-CN" altLang="en-US" noProof="0"/>
          </a:p>
          <a:p>
            <a:pPr lvl="4"/>
            <a:r>
              <a:rPr lang="zh-CN" altLang="en-US" noProof="0"/>
              <a:t>第五级</a:t>
            </a:r>
            <a:endParaRPr lang="zh-CN" altLang="en-US" noProof="0"/>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endParaRPr lang="zh-CN" altLang="en-US" dirty="0"/>
          </a:p>
        </p:txBody>
      </p:sp>
      <p:sp>
        <p:nvSpPr>
          <p:cNvPr id="6" name="文本框 5"/>
          <p:cNvSpPr txBox="1"/>
          <p:nvPr userDrawn="1"/>
        </p:nvSpPr>
        <p:spPr>
          <a:xfrm>
            <a:off x="5159102" y="-27384"/>
            <a:ext cx="6768752" cy="400110"/>
          </a:xfrm>
          <a:prstGeom prst="rect">
            <a:avLst/>
          </a:prstGeom>
          <a:noFill/>
        </p:spPr>
        <p:txBody>
          <a:bodyPr wrap="square" rtlCol="0">
            <a:spAutoFit/>
          </a:bodyPr>
          <a:lstStyle/>
          <a:p>
            <a:pPr algn="r" eaLnBrk="1" fontAlgn="auto" hangingPunct="1">
              <a:spcBef>
                <a:spcPts val="0"/>
              </a:spcBef>
              <a:spcAft>
                <a:spcPts val="0"/>
              </a:spcAft>
            </a:pPr>
            <a:r>
              <a:rPr lang="zh-CN" altLang="en-US" sz="2000" smtClean="0">
                <a:solidFill>
                  <a:prstClr val="black"/>
                </a:solidFill>
                <a:latin typeface="楷体" panose="02010609060101010101" pitchFamily="49" charset="-122"/>
                <a:ea typeface="楷体" panose="02010609060101010101" pitchFamily="49" charset="-122"/>
              </a:rPr>
              <a:t>实验班全程提优训练</a:t>
            </a:r>
            <a:r>
              <a:rPr lang="zh-CN" altLang="en-US" sz="2000" baseline="0" smtClean="0">
                <a:solidFill>
                  <a:prstClr val="black"/>
                </a:solidFill>
                <a:latin typeface="楷体" panose="02010609060101010101" pitchFamily="49" charset="-122"/>
                <a:ea typeface="楷体" panose="02010609060101010101" pitchFamily="49" charset="-122"/>
              </a:rPr>
              <a:t> 高中地理 必修 第二册 </a:t>
            </a:r>
            <a:r>
              <a:rPr lang="en-US" altLang="zh-CN" sz="2000" baseline="0" smtClean="0">
                <a:solidFill>
                  <a:prstClr val="black"/>
                </a:solidFill>
                <a:latin typeface="楷体" panose="02010609060101010101" pitchFamily="49" charset="-122"/>
                <a:ea typeface="楷体" panose="02010609060101010101" pitchFamily="49" charset="-122"/>
              </a:rPr>
              <a:t>SDJY</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endParaRPr lang="zh-CN" altLang="en-US" smtClean="0"/>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smtClean="0"/>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image" Target="../media/image4.png"/></Relationships>
</file>

<file path=ppt/slides/_rels/slide13.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image" Target="../media/image11.png"/></Relationships>
</file>

<file path=ppt/slides/_rels/slide14.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4.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image" Target="../media/image15.png"/></Relationships>
</file>

<file path=ppt/slides/_rels/slide17.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image" Target="../media/image18.png"/></Relationships>
</file>

<file path=ppt/slides/_rels/slide18.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20.png"/></Relationships>
</file>

<file path=ppt/slides/_rels/slide19.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22.png"/><Relationship Id="rId1" Type="http://schemas.openxmlformats.org/officeDocument/2006/relationships/image" Target="../media/image21.png"/></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3.png"/><Relationship Id="rId1" Type="http://schemas.openxmlformats.org/officeDocument/2006/relationships/image" Target="../media/image2.png"/></Relationships>
</file>

<file path=ppt/slides/_rels/slide20.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24.png"/><Relationship Id="rId1" Type="http://schemas.openxmlformats.org/officeDocument/2006/relationships/image" Target="../media/image23.png"/></Relationships>
</file>

<file path=ppt/slides/_rels/slide2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26.png"/><Relationship Id="rId1" Type="http://schemas.openxmlformats.org/officeDocument/2006/relationships/image" Target="../media/image25.png"/></Relationships>
</file>

<file path=ppt/slides/_rels/slide22.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20.png"/><Relationship Id="rId2" Type="http://schemas.openxmlformats.org/officeDocument/2006/relationships/image" Target="../media/image28.png"/><Relationship Id="rId1" Type="http://schemas.openxmlformats.org/officeDocument/2006/relationships/image" Target="../media/image27.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5.png"/><Relationship Id="rId1" Type="http://schemas.openxmlformats.org/officeDocument/2006/relationships/image" Target="../media/image4.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6.png"/><Relationship Id="rId1" Type="http://schemas.openxmlformats.org/officeDocument/2006/relationships/image" Target="../media/image4.png"/></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8.png"/><Relationship Id="rId1" Type="http://schemas.openxmlformats.org/officeDocument/2006/relationships/image" Target="../media/image7.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334327" y="1779781"/>
            <a:ext cx="11523345" cy="2585323"/>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第二单元乡村与</a:t>
            </a:r>
            <a:r>
              <a:rPr lang="zh-CN" altLang="en-US" sz="540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城镇</a:t>
            </a:r>
            <a:endParaRPr lang="en-US" altLang="zh-CN" sz="540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a:p>
            <a:pPr algn="ctr" eaLnBrk="1" fontAlgn="auto" hangingPunct="1">
              <a:lnSpc>
                <a:spcPct val="150000"/>
              </a:lnSpc>
              <a:spcBef>
                <a:spcPts val="0"/>
              </a:spcBef>
              <a:spcAft>
                <a:spcPts val="0"/>
              </a:spcAft>
            </a:pP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第一节　城乡内部空间结构</a:t>
            </a:r>
            <a:endParaRPr lang="zh-CN" altLang="en-US" sz="54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988840"/>
            <a:ext cx="11485848" cy="2792239"/>
          </a:xfrm>
        </p:spPr>
        <p:txBody>
          <a:bodyPr/>
          <a:lstStyle/>
          <a:p>
            <a:pPr hangingPunct="0">
              <a:spcAft>
                <a:spcPts val="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）特点：城镇各功能区之间并无</a:t>
            </a:r>
            <a:r>
              <a:rPr lang="zh-CN" altLang="zh-CN" b="1">
                <a:solidFill>
                  <a:srgbClr val="F39764"/>
                </a:solidFill>
                <a:latin typeface="Times New Roman" panose="02020603050405020304" pitchFamily="18" charset="0"/>
                <a:ea typeface="楷体" panose="02010609060101010101" pitchFamily="49" charset="-122"/>
                <a:cs typeface="Times New Roman" panose="02020603050405020304" pitchFamily="18" charset="0"/>
              </a:rPr>
              <a:t>明确界线</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，一个功能区往往以</a:t>
            </a:r>
            <a:r>
              <a:rPr lang="zh-CN" altLang="zh-CN" b="1">
                <a:solidFill>
                  <a:srgbClr val="F39764"/>
                </a:solidFill>
                <a:latin typeface="Times New Roman" panose="02020603050405020304" pitchFamily="18" charset="0"/>
                <a:ea typeface="楷体" panose="02010609060101010101" pitchFamily="49" charset="-122"/>
                <a:cs typeface="Times New Roman" panose="02020603050405020304" pitchFamily="18" charset="0"/>
              </a:rPr>
              <a:t>某种功能</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为主，也可能兼有其他功能。</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）在市场竞争的环境下，一块土地用于哪一种活动，主要取决于各种活动愿意付出租金的高低。影响地租高低的因素主要有交通运输便捷程度和距离城镇中心远近两个方面。</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99881"/>
            <a:ext cx="11485848" cy="576248"/>
          </a:xfrm>
        </p:spPr>
        <p:txBody>
          <a:bodyPr/>
          <a:lstStyle/>
          <a:p>
            <a:pPr hangingPunct="0">
              <a:spcAft>
                <a:spcPts val="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城镇功能分区的变化</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6" name="表格 5"/>
          <p:cNvGraphicFramePr>
            <a:graphicFrameLocks noGrp="1"/>
          </p:cNvGraphicFramePr>
          <p:nvPr/>
        </p:nvGraphicFramePr>
        <p:xfrm>
          <a:off x="334567" y="1394529"/>
          <a:ext cx="11521280" cy="2194560"/>
        </p:xfrm>
        <a:graphic>
          <a:graphicData uri="http://schemas.openxmlformats.org/drawingml/2006/table">
            <a:tbl>
              <a:tblPr firstRow="1" firstCol="1" bandRow="1"/>
              <a:tblGrid>
                <a:gridCol w="2218999"/>
                <a:gridCol w="9302281"/>
              </a:tblGrid>
              <a:tr h="0">
                <a:tc>
                  <a:txBody>
                    <a:bodyPr/>
                    <a:lstStyle/>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城镇发展初期</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规模较小</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各功能区混杂布局</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无明显的</a:t>
                      </a:r>
                      <a:r>
                        <a:rPr lang="zh-CN" sz="2400" b="1">
                          <a:solidFill>
                            <a:srgbClr val="F39764"/>
                          </a:solidFill>
                          <a:effectLst/>
                          <a:latin typeface="Times New Roman" panose="02020603050405020304" pitchFamily="18" charset="0"/>
                          <a:ea typeface="楷体" panose="02010609060101010101" pitchFamily="49" charset="-122"/>
                          <a:cs typeface="Times New Roman" panose="02020603050405020304" pitchFamily="18" charset="0"/>
                        </a:rPr>
                        <a:t>功能分异</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0">
                <a:tc>
                  <a:txBody>
                    <a:bodyPr/>
                    <a:lstStyle/>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城镇发展到一定规模</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城镇功能分区逐渐</a:t>
                      </a:r>
                      <a:r>
                        <a:rPr lang="zh-CN" sz="2400" b="1">
                          <a:solidFill>
                            <a:srgbClr val="F39764"/>
                          </a:solidFill>
                          <a:effectLst/>
                          <a:latin typeface="Times New Roman" panose="02020603050405020304" pitchFamily="18" charset="0"/>
                          <a:ea typeface="楷体" panose="02010609060101010101" pitchFamily="49" charset="-122"/>
                          <a:cs typeface="Times New Roman" panose="02020603050405020304" pitchFamily="18" charset="0"/>
                        </a:rPr>
                        <a:t>明显</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0">
                <a:tc>
                  <a:txBody>
                    <a:bodyPr/>
                    <a:lstStyle/>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后工业阶段</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城镇功能分区可能</a:t>
                      </a:r>
                      <a:r>
                        <a:rPr lang="zh-CN" sz="2400" b="1">
                          <a:solidFill>
                            <a:srgbClr val="F39764"/>
                          </a:solidFill>
                          <a:effectLst/>
                          <a:latin typeface="Times New Roman" panose="02020603050405020304" pitchFamily="18" charset="0"/>
                          <a:ea typeface="楷体" panose="02010609060101010101" pitchFamily="49" charset="-122"/>
                          <a:cs typeface="Times New Roman" panose="02020603050405020304" pitchFamily="18" charset="0"/>
                        </a:rPr>
                        <a:t>弱化</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bl>
          </a:graphicData>
        </a:graphic>
      </p:graphicFrame>
      <p:sp>
        <p:nvSpPr>
          <p:cNvPr id="7" name="内容占位符 2"/>
          <p:cNvSpPr txBox="1"/>
          <p:nvPr/>
        </p:nvSpPr>
        <p:spPr bwMode="auto">
          <a:xfrm>
            <a:off x="360854" y="3661097"/>
            <a:ext cx="11485848" cy="27922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5671185"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城镇规划建设需要考虑的因素</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tabLst>
                <a:tab pos="5671185" algn="l"/>
              </a:tabLst>
            </a:pP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）须充分考虑城镇所在地区的自然条件、资源环境承载力、历史文化基础以及建设发展规模等。</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tabLst>
                <a:tab pos="5671185" algn="l"/>
              </a:tabLst>
            </a:pP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）坚持生态文明、绿色发展。</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tabLst>
                <a:tab pos="5671185" algn="l"/>
              </a:tabLst>
            </a:pP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）创造有利生产、方便生活的人居环境。</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p:cNvPicPr>
            <a:picLocks noChangeAspect="1"/>
          </p:cNvPicPr>
          <p:nvPr/>
        </p:nvPicPr>
        <p:blipFill>
          <a:blip r:embed="rId1"/>
          <a:stretch>
            <a:fillRect/>
          </a:stretch>
        </p:blipFill>
        <p:spPr>
          <a:xfrm>
            <a:off x="334566" y="1052736"/>
            <a:ext cx="11521280" cy="4824536"/>
          </a:xfrm>
          <a:prstGeom prst="rect">
            <a:avLst/>
          </a:prstGeom>
        </p:spPr>
      </p:pic>
      <p:sp>
        <p:nvSpPr>
          <p:cNvPr id="4" name="内容占位符 3"/>
          <p:cNvSpPr>
            <a:spLocks noGrp="1"/>
          </p:cNvSpPr>
          <p:nvPr>
            <p:ph idx="1"/>
          </p:nvPr>
        </p:nvSpPr>
        <p:spPr>
          <a:xfrm>
            <a:off x="360854" y="908720"/>
            <a:ext cx="11485848" cy="5078313"/>
          </a:xfrm>
        </p:spPr>
        <p:txBody>
          <a:bodyPr/>
          <a:lstStyle/>
          <a:p>
            <a:pPr hangingPunct="0">
              <a:spcAft>
                <a:spcPts val="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城市用地类型</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城市功能分区</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tabLst>
                <a:tab pos="5671185" algn="l"/>
              </a:tabLst>
            </a:pP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城市功能分区和城市用地类型是两个不同的概念</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比如</a:t>
            </a: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tabLst>
                <a:tab pos="5671185" algn="l"/>
              </a:tabLst>
            </a:pP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商业</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用地不等同于商业区</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商业用地是指商业</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活动</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占用的</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土地</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而</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商业区中除了商业活动外</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还有其他</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活动</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即</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用地类型除了商业用地外</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还有住宅用地、交通用地等。</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高级住宅区房价较高但并不是布局在地租最高的城市中心区域</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而是布局在环境优美、交通运输便捷的城市外围</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与低级住宅区呈背向发展的趋势。</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根据市场最优原则</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商业中心往往分布在城市中心城区</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但并非所有城市的中心地区都是商业区</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例如北京的市中心是行政区。</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名师点睛.eps" descr="id:2147491342;FounderCES"/>
          <p:cNvPicPr/>
          <p:nvPr/>
        </p:nvPicPr>
        <p:blipFill>
          <a:blip r:embed="rId2"/>
          <a:stretch>
            <a:fillRect/>
          </a:stretch>
        </p:blipFill>
        <p:spPr>
          <a:xfrm>
            <a:off x="406574" y="1052736"/>
            <a:ext cx="1368152" cy="319952"/>
          </a:xfrm>
          <a:prstGeom prst="rect">
            <a:avLst/>
          </a:prstGeom>
        </p:spPr>
      </p:pic>
      <p:pic>
        <p:nvPicPr>
          <p:cNvPr id="6" name="X13.eps" descr="id:2147491349;FounderCES"/>
          <p:cNvPicPr/>
          <p:nvPr/>
        </p:nvPicPr>
        <p:blipFill>
          <a:blip r:embed="rId3"/>
          <a:stretch>
            <a:fillRect/>
          </a:stretch>
        </p:blipFill>
        <p:spPr>
          <a:xfrm>
            <a:off x="8759502" y="1484784"/>
            <a:ext cx="2934555" cy="1116573"/>
          </a:xfrm>
          <a:prstGeom prst="rect">
            <a:avLst/>
          </a:prstGeom>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6248"/>
          </a:xfrm>
        </p:spPr>
        <p:txBody>
          <a:bodyPr/>
          <a:lstStyle/>
          <a:p>
            <a:pPr hangingPunct="0">
              <a:spcAft>
                <a:spcPts val="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城市内部空间结构模式</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5" name="表格 4"/>
          <p:cNvGraphicFramePr>
            <a:graphicFrameLocks noGrp="1"/>
          </p:cNvGraphicFramePr>
          <p:nvPr/>
        </p:nvGraphicFramePr>
        <p:xfrm>
          <a:off x="406574" y="1348582"/>
          <a:ext cx="11377264" cy="4663313"/>
        </p:xfrm>
        <a:graphic>
          <a:graphicData uri="http://schemas.openxmlformats.org/drawingml/2006/table">
            <a:tbl>
              <a:tblPr firstRow="1" firstCol="1" bandRow="1"/>
              <a:tblGrid>
                <a:gridCol w="1312936"/>
                <a:gridCol w="1281081"/>
                <a:gridCol w="1617846"/>
                <a:gridCol w="2700905"/>
                <a:gridCol w="4464496"/>
              </a:tblGrid>
              <a:tr h="452596">
                <a:tc>
                  <a:txBody>
                    <a:bodyPr/>
                    <a:lstStyle/>
                    <a:p>
                      <a:pPr algn="ctr" hangingPunct="0">
                        <a:lnSpc>
                          <a:spcPct val="130000"/>
                        </a:lnSpc>
                        <a:spcAft>
                          <a:spcPts val="0"/>
                        </a:spcAft>
                        <a:tabLst>
                          <a:tab pos="567118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模式</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30000"/>
                        </a:lnSpc>
                        <a:spcAft>
                          <a:spcPts val="0"/>
                        </a:spcAft>
                        <a:tabLst>
                          <a:tab pos="567118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形成因素</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30000"/>
                        </a:lnSpc>
                        <a:spcAft>
                          <a:spcPts val="0"/>
                        </a:spcAft>
                        <a:tabLst>
                          <a:tab pos="567118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图示</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30000"/>
                        </a:lnSpc>
                        <a:spcAft>
                          <a:spcPts val="0"/>
                        </a:spcAft>
                        <a:tabLst>
                          <a:tab pos="567118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相同点</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30000"/>
                        </a:lnSpc>
                        <a:spcAft>
                          <a:spcPts val="0"/>
                        </a:spcAft>
                        <a:tabLst>
                          <a:tab pos="567118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不同点</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r>
              <a:tr h="1357789">
                <a:tc>
                  <a:txBody>
                    <a:bodyPr/>
                    <a:lstStyle/>
                    <a:p>
                      <a:pPr algn="ctr" hangingPunct="0">
                        <a:lnSpc>
                          <a:spcPct val="13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同心圆</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3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地租</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5003" marR="5500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30000"/>
                        </a:lnSpc>
                        <a:spcAft>
                          <a:spcPts val="0"/>
                        </a:spcAft>
                        <a:tabLst>
                          <a:tab pos="5671185" algn="l"/>
                        </a:tabLs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rowSpan="3">
                  <a:txBody>
                    <a:bodyPr/>
                    <a:lstStyle/>
                    <a:p>
                      <a:pPr algn="just" hangingPunct="0">
                        <a:lnSpc>
                          <a:spcPct val="13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城镇中心均为中心商务区</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高级和低级居住区出现分化且背向发展</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5003" marR="5500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3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各功能区呈同心圆状分布</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自城镇中心向外缘扩展形成同心圆圈层</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如成都市</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5003" marR="5500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905193">
                <a:tc>
                  <a:txBody>
                    <a:bodyPr/>
                    <a:lstStyle/>
                    <a:p>
                      <a:pPr algn="ctr" hangingPunct="0">
                        <a:lnSpc>
                          <a:spcPct val="13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扇形</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3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交通</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5003" marR="5500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30000"/>
                        </a:lnSpc>
                        <a:spcAft>
                          <a:spcPts val="0"/>
                        </a:spcAft>
                        <a:tabLst>
                          <a:tab pos="5671185" algn="l"/>
                        </a:tabLs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vMerge="1">
                  <a:tcPr/>
                </a:tc>
                <a:tc>
                  <a:txBody>
                    <a:bodyPr/>
                    <a:lstStyle/>
                    <a:p>
                      <a:pPr algn="just" hangingPunct="0">
                        <a:lnSpc>
                          <a:spcPct val="13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各功能区沿交通运输线呈扇形或楔形向外扩展</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如沈阳市</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5003" marR="5500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1810385">
                <a:tc>
                  <a:txBody>
                    <a:bodyPr/>
                    <a:lstStyle/>
                    <a:p>
                      <a:pPr algn="ctr" hangingPunct="0">
                        <a:lnSpc>
                          <a:spcPct val="13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多核心</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30000"/>
                        </a:lnSpc>
                        <a:spcAft>
                          <a:spcPts val="0"/>
                        </a:spcAft>
                        <a:tabLst>
                          <a:tab pos="5671185" algn="l"/>
                        </a:tabLst>
                      </a:pPr>
                      <a:r>
                        <a:rPr lang="zh-CN" sz="24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地租、交通</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、人口</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5003" marR="5500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30000"/>
                        </a:lnSpc>
                        <a:spcAft>
                          <a:spcPts val="0"/>
                        </a:spcAft>
                        <a:tabLst>
                          <a:tab pos="5671185" algn="l"/>
                        </a:tabLs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vMerge="1">
                  <a:tcPr/>
                </a:tc>
                <a:tc>
                  <a:txBody>
                    <a:bodyPr/>
                    <a:lstStyle/>
                    <a:p>
                      <a:pPr algn="just" hangingPunct="0">
                        <a:lnSpc>
                          <a:spcPct val="13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城镇围绕不同的点发展</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形成多核心模式</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如武汉市</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5003" marR="5500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bl>
          </a:graphicData>
        </a:graphic>
      </p:graphicFrame>
      <p:pic>
        <p:nvPicPr>
          <p:cNvPr id="6" name="dlt274.jpg"/>
          <p:cNvPicPr/>
          <p:nvPr/>
        </p:nvPicPr>
        <p:blipFill>
          <a:blip r:embed="rId1"/>
          <a:stretch>
            <a:fillRect/>
          </a:stretch>
        </p:blipFill>
        <p:spPr>
          <a:xfrm>
            <a:off x="3358902" y="2060848"/>
            <a:ext cx="859274" cy="859274"/>
          </a:xfrm>
          <a:prstGeom prst="rect">
            <a:avLst/>
          </a:prstGeom>
        </p:spPr>
      </p:pic>
      <p:pic>
        <p:nvPicPr>
          <p:cNvPr id="7" name="dlt275.jpg"/>
          <p:cNvPicPr/>
          <p:nvPr/>
        </p:nvPicPr>
        <p:blipFill>
          <a:blip r:embed="rId2"/>
          <a:stretch>
            <a:fillRect/>
          </a:stretch>
        </p:blipFill>
        <p:spPr>
          <a:xfrm>
            <a:off x="3574926" y="3356992"/>
            <a:ext cx="632266" cy="753929"/>
          </a:xfrm>
          <a:prstGeom prst="rect">
            <a:avLst/>
          </a:prstGeom>
        </p:spPr>
      </p:pic>
      <p:pic>
        <p:nvPicPr>
          <p:cNvPr id="8" name="dlt276.jpg"/>
          <p:cNvPicPr/>
          <p:nvPr/>
        </p:nvPicPr>
        <p:blipFill>
          <a:blip r:embed="rId3"/>
          <a:stretch>
            <a:fillRect/>
          </a:stretch>
        </p:blipFill>
        <p:spPr>
          <a:xfrm>
            <a:off x="3358902" y="4581128"/>
            <a:ext cx="968749" cy="881117"/>
          </a:xfrm>
          <a:prstGeom prst="rect">
            <a:avLst/>
          </a:prstGeom>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178168"/>
            <a:ext cx="11485848" cy="2308324"/>
          </a:xfrm>
        </p:spPr>
        <p:txBody>
          <a:bodyPr/>
          <a:lstStyle/>
          <a:p>
            <a:pPr hangingPunct="0">
              <a:spcAft>
                <a:spcPts val="0"/>
              </a:spcAft>
              <a:tabLst>
                <a:tab pos="5671185" algn="l"/>
              </a:tabLst>
            </a:pPr>
            <a:r>
              <a:rPr lang="en-US"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案例</a:t>
            </a:r>
            <a:r>
              <a:rPr lang="zh-CN" altLang="zh-CN" b="1">
                <a:solidFill>
                  <a:srgbClr val="1EB26A"/>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1EB26A"/>
                </a:solidFill>
                <a:latin typeface="Times New Roman" panose="02020603050405020304" pitchFamily="18" charset="0"/>
                <a:ea typeface="黑体" panose="02010609060101010101" pitchFamily="49" charset="-122"/>
                <a:cs typeface="Times New Roman" panose="02020603050405020304" pitchFamily="18" charset="0"/>
              </a:rPr>
              <a:t>深圳蛇口城乡内部空间结构的变化</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蛇口位置</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：位于广东省深圳市西南部的半岛上，西濒珠江口，东隔深圳湾与香港相望。</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空间结构演变</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知识点3.eps" descr="id:2147490703;FounderCES"/>
          <p:cNvPicPr/>
          <p:nvPr/>
        </p:nvPicPr>
        <p:blipFill>
          <a:blip r:embed="rId1"/>
          <a:stretch>
            <a:fillRect/>
          </a:stretch>
        </p:blipFill>
        <p:spPr>
          <a:xfrm>
            <a:off x="478582" y="1375276"/>
            <a:ext cx="1224136" cy="325532"/>
          </a:xfrm>
          <a:prstGeom prst="rect">
            <a:avLst/>
          </a:prstGeom>
        </p:spPr>
      </p:pic>
      <p:graphicFrame>
        <p:nvGraphicFramePr>
          <p:cNvPr id="5" name="表格 4"/>
          <p:cNvGraphicFramePr>
            <a:graphicFrameLocks noGrp="1"/>
          </p:cNvGraphicFramePr>
          <p:nvPr/>
        </p:nvGraphicFramePr>
        <p:xfrm>
          <a:off x="334566" y="3505552"/>
          <a:ext cx="11521280" cy="2011680"/>
        </p:xfrm>
        <a:graphic>
          <a:graphicData uri="http://schemas.openxmlformats.org/drawingml/2006/table">
            <a:tbl>
              <a:tblPr firstRow="1" firstCol="1" bandRow="1"/>
              <a:tblGrid>
                <a:gridCol w="3016272"/>
                <a:gridCol w="8505008"/>
              </a:tblGrid>
              <a:tr h="502885">
                <a:tc>
                  <a:txBody>
                    <a:bodyPr/>
                    <a:lstStyle/>
                    <a:p>
                      <a:pPr algn="ctr" hangingPunct="0">
                        <a:lnSpc>
                          <a:spcPct val="150000"/>
                        </a:lnSpc>
                        <a:spcAft>
                          <a:spcPts val="0"/>
                        </a:spcAft>
                        <a:tabLst>
                          <a:tab pos="5671185" algn="l"/>
                        </a:tabLst>
                      </a:pPr>
                      <a:r>
                        <a:rPr lang="zh-CN" sz="22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时间</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5671185" algn="l"/>
                        </a:tabLst>
                      </a:pPr>
                      <a:r>
                        <a:rPr lang="zh-CN" sz="22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特点</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r>
              <a:tr h="502885">
                <a:tc>
                  <a:txBody>
                    <a:bodyPr/>
                    <a:lstStyle/>
                    <a:p>
                      <a:pPr algn="ctr" hangingPunct="0">
                        <a:lnSpc>
                          <a:spcPct val="150000"/>
                        </a:lnSpc>
                        <a:spcAft>
                          <a:spcPts val="0"/>
                        </a:spcAft>
                        <a:tabLst>
                          <a:tab pos="5671185" algn="l"/>
                        </a:tabLst>
                      </a:pP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20</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世纪</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80</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年代以前</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1114" marR="61114"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tabLst>
                          <a:tab pos="5671185" algn="l"/>
                        </a:tabLs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空间结构</a:t>
                      </a:r>
                      <a:r>
                        <a:rPr lang="zh-CN" sz="2200" b="1">
                          <a:solidFill>
                            <a:srgbClr val="F39764"/>
                          </a:solidFill>
                          <a:effectLst/>
                          <a:latin typeface="Times New Roman" panose="02020603050405020304" pitchFamily="18" charset="0"/>
                          <a:ea typeface="楷体" panose="02010609060101010101" pitchFamily="49" charset="-122"/>
                          <a:cs typeface="Times New Roman" panose="02020603050405020304" pitchFamily="18" charset="0"/>
                        </a:rPr>
                        <a:t>简单</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服务设施少</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公共服务水平低</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1114" marR="61114"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1005769">
                <a:tc>
                  <a:txBody>
                    <a:bodyPr/>
                    <a:lstStyle/>
                    <a:p>
                      <a:pPr algn="ctr" hangingPunct="0">
                        <a:lnSpc>
                          <a:spcPct val="150000"/>
                        </a:lnSpc>
                        <a:spcAft>
                          <a:spcPts val="0"/>
                        </a:spcAft>
                        <a:tabLst>
                          <a:tab pos="5671185" algn="l"/>
                        </a:tabLst>
                      </a:pP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20</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世纪</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80</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年代</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1114" marR="61114"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tabLst>
                          <a:tab pos="5671185" algn="l"/>
                        </a:tabLs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工业用地规模不断扩大</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工厂大多散布在居民住宅周围</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商业网点分散且规模较小</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1114" marR="61114"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bl>
          </a:graphicData>
        </a:graphic>
      </p:graphicFrame>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表格 3"/>
          <p:cNvGraphicFramePr>
            <a:graphicFrameLocks noGrp="1"/>
          </p:cNvGraphicFramePr>
          <p:nvPr/>
        </p:nvGraphicFramePr>
        <p:xfrm>
          <a:off x="334567" y="2217261"/>
          <a:ext cx="11521280" cy="2743200"/>
        </p:xfrm>
        <a:graphic>
          <a:graphicData uri="http://schemas.openxmlformats.org/drawingml/2006/table">
            <a:tbl>
              <a:tblPr firstRow="1" firstCol="1" bandRow="1"/>
              <a:tblGrid>
                <a:gridCol w="3016272"/>
                <a:gridCol w="8505008"/>
              </a:tblGrid>
              <a:tr h="0">
                <a:tc>
                  <a:txBody>
                    <a:bodyPr/>
                    <a:lstStyle/>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时间</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特点</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r>
              <a:tr h="0">
                <a:tc>
                  <a:txBody>
                    <a:bodyPr/>
                    <a:lstStyle/>
                    <a:p>
                      <a:pPr algn="ctr" hangingPunct="0">
                        <a:lnSpc>
                          <a:spcPct val="150000"/>
                        </a:lnSpc>
                        <a:spcAft>
                          <a:spcPts val="0"/>
                        </a:spcAft>
                        <a:tabLst>
                          <a:tab pos="5671185" algn="l"/>
                        </a:tabLs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20</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世纪</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90</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年代</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工业用地迅速扩张</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形成团块状分布格局</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居住空间不断扩张</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商业网点不断扩大</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出现交通拥堵、</a:t>
                      </a:r>
                      <a:r>
                        <a:rPr lang="zh-CN" sz="2400" b="1">
                          <a:solidFill>
                            <a:srgbClr val="F39764"/>
                          </a:solidFill>
                          <a:effectLst/>
                          <a:latin typeface="Times New Roman" panose="02020603050405020304" pitchFamily="18" charset="0"/>
                          <a:ea typeface="楷体" panose="02010609060101010101" pitchFamily="49" charset="-122"/>
                          <a:cs typeface="Times New Roman" panose="02020603050405020304" pitchFamily="18" charset="0"/>
                        </a:rPr>
                        <a:t>环境污染</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等问题</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0">
                <a:tc>
                  <a:txBody>
                    <a:bodyPr/>
                    <a:lstStyle/>
                    <a:p>
                      <a:pPr algn="ctr" hangingPunct="0">
                        <a:lnSpc>
                          <a:spcPct val="150000"/>
                        </a:lnSpc>
                        <a:spcAft>
                          <a:spcPts val="0"/>
                        </a:spcAft>
                        <a:tabLst>
                          <a:tab pos="5671185" algn="l"/>
                        </a:tabLs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21</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世纪以来</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工业区向外地迁移</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住宅区面积不断扩大</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商住服务功能日趋完善</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bl>
          </a:graphicData>
        </a:graphic>
      </p:graphicFrame>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628800"/>
            <a:ext cx="11485848" cy="646331"/>
          </a:xfrm>
        </p:spPr>
        <p:txBody>
          <a:bodyPr/>
          <a:lstStyle/>
          <a:p>
            <a:pPr hangingPunct="0">
              <a:spcAft>
                <a:spcPts val="0"/>
              </a:spcAft>
              <a:tabLst>
                <a:tab pos="5671185" algn="l"/>
              </a:tabLst>
            </a:pPr>
            <a:r>
              <a:rPr lang="en-US" altLang="zh-CN" b="1" smtClean="0">
                <a:solidFill>
                  <a:srgbClr val="1EB26A"/>
                </a:solidFill>
                <a:latin typeface="宋体" panose="02010600030101010101" pitchFamily="2" charset="-122"/>
                <a:ea typeface="宋体" panose="02010600030101010101" pitchFamily="2" charset="-122"/>
                <a:cs typeface="Times New Roman" panose="02020603050405020304" pitchFamily="18" charset="0"/>
              </a:rPr>
              <a:t>        “</a:t>
            </a:r>
            <a:r>
              <a:rPr lang="zh-CN" altLang="zh-CN" b="1">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六看法</a:t>
            </a:r>
            <a:r>
              <a:rPr lang="en-US" altLang="zh-CN" b="1">
                <a:solidFill>
                  <a:srgbClr val="1EB26A"/>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判断城镇三大功能区</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1"/>
          <a:stretch>
            <a:fillRect/>
          </a:stretch>
        </p:blipFill>
        <p:spPr>
          <a:xfrm>
            <a:off x="2062758" y="908720"/>
            <a:ext cx="7487593" cy="711348"/>
          </a:xfrm>
          <a:prstGeom prst="rect">
            <a:avLst/>
          </a:prstGeom>
        </p:spPr>
      </p:pic>
      <p:pic>
        <p:nvPicPr>
          <p:cNvPr id="4" name="25疑难点1.eps" descr="id:2147490724;FounderCES"/>
          <p:cNvPicPr/>
          <p:nvPr/>
        </p:nvPicPr>
        <p:blipFill>
          <a:blip r:embed="rId2"/>
          <a:stretch>
            <a:fillRect/>
          </a:stretch>
        </p:blipFill>
        <p:spPr>
          <a:xfrm>
            <a:off x="406574" y="1844824"/>
            <a:ext cx="1200519" cy="360040"/>
          </a:xfrm>
          <a:prstGeom prst="rect">
            <a:avLst/>
          </a:prstGeom>
        </p:spPr>
      </p:pic>
      <p:pic>
        <p:nvPicPr>
          <p:cNvPr id="5" name="x15.jpg" descr="id:2147491393;FounderCES"/>
          <p:cNvPicPr/>
          <p:nvPr/>
        </p:nvPicPr>
        <p:blipFill>
          <a:blip r:embed="rId3"/>
          <a:stretch>
            <a:fillRect/>
          </a:stretch>
        </p:blipFill>
        <p:spPr>
          <a:xfrm>
            <a:off x="4222997" y="2276872"/>
            <a:ext cx="3410423" cy="4248472"/>
          </a:xfrm>
          <a:prstGeom prst="rect">
            <a:avLst/>
          </a:prstGeom>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030084"/>
            <a:ext cx="11485848" cy="2862322"/>
          </a:xfrm>
        </p:spPr>
        <p:txBody>
          <a:bodyPr/>
          <a:lstStyle/>
          <a:p>
            <a:pPr hangingPunct="0">
              <a:spcAft>
                <a:spcPts val="0"/>
              </a:spcAft>
              <a:tabLst>
                <a:tab pos="5671185" algn="l"/>
              </a:tabLst>
            </a:pP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近十年来</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山东省济宁市经济迅速发展</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中心城区面积持续扩大。</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年</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月</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济宁市调整中心城区基准地价和国有土地租金标准。</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据此完成</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题。</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在此次调整中，下列土地利用类型租金最低的是（　　）</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商业用地</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住宅用地</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工业用地</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农业用地</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破疑典例1.eps" descr="id:2147490755;FounderCES"/>
          <p:cNvPicPr/>
          <p:nvPr/>
        </p:nvPicPr>
        <p:blipFill>
          <a:blip r:embed="rId1"/>
          <a:stretch>
            <a:fillRect/>
          </a:stretch>
        </p:blipFill>
        <p:spPr>
          <a:xfrm>
            <a:off x="478582" y="1192684"/>
            <a:ext cx="1706936" cy="370265"/>
          </a:xfrm>
          <a:prstGeom prst="rect">
            <a:avLst/>
          </a:prstGeom>
        </p:spPr>
      </p:pic>
      <p:sp>
        <p:nvSpPr>
          <p:cNvPr id="5" name="矩形 4"/>
          <p:cNvSpPr/>
          <p:nvPr/>
        </p:nvSpPr>
        <p:spPr>
          <a:xfrm>
            <a:off x="7616427" y="2218486"/>
            <a:ext cx="407484" cy="461665"/>
          </a:xfrm>
          <a:prstGeom prst="rect">
            <a:avLst/>
          </a:prstGeom>
        </p:spPr>
        <p:txBody>
          <a:bodyPr wrap="none">
            <a:spAutoFit/>
          </a:bodyPr>
          <a:lstStyle/>
          <a:p>
            <a:r>
              <a:rPr lang="en-US" altLang="zh-CN" sz="2400"/>
              <a:t>D</a:t>
            </a:r>
            <a:endParaRPr lang="zh-CN" altLang="en-US"/>
          </a:p>
        </p:txBody>
      </p:sp>
      <p:pic>
        <p:nvPicPr>
          <p:cNvPr id="6" name="图片 5"/>
          <p:cNvPicPr>
            <a:picLocks noChangeAspect="1"/>
          </p:cNvPicPr>
          <p:nvPr/>
        </p:nvPicPr>
        <p:blipFill>
          <a:blip r:embed="rId2"/>
          <a:stretch>
            <a:fillRect/>
          </a:stretch>
        </p:blipFill>
        <p:spPr>
          <a:xfrm>
            <a:off x="3934966" y="3947572"/>
            <a:ext cx="6408712" cy="466725"/>
          </a:xfrm>
          <a:prstGeom prst="rect">
            <a:avLst/>
          </a:prstGeom>
        </p:spPr>
      </p:pic>
      <p:sp>
        <p:nvSpPr>
          <p:cNvPr id="7" name="内容占位符 1"/>
          <p:cNvSpPr txBox="1"/>
          <p:nvPr/>
        </p:nvSpPr>
        <p:spPr bwMode="auto">
          <a:xfrm>
            <a:off x="360854" y="3856980"/>
            <a:ext cx="11485848" cy="23083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5671185" algn="l"/>
              </a:tabLst>
            </a:pP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由所学知识可知，影响地租高低的首要因素是与市中心的距离。一般情况下，与市中心的距离由近及远依次是商业用地、住宅用地、工业用地及农业用地，因此租金由高到低排序为商业用地、住宅用地、工业用地、农业用地，故农业用地租金最低。</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8" name="24解析.eps" descr="id:2147490818;FounderCES"/>
          <p:cNvPicPr/>
          <p:nvPr/>
        </p:nvPicPr>
        <p:blipFill>
          <a:blip r:embed="rId3"/>
          <a:stretch>
            <a:fillRect/>
          </a:stretch>
        </p:blipFill>
        <p:spPr>
          <a:xfrm>
            <a:off x="478582" y="4091588"/>
            <a:ext cx="806776" cy="288032"/>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7"/>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7"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内容占位符 5"/>
          <p:cNvSpPr>
            <a:spLocks noGrp="1"/>
          </p:cNvSpPr>
          <p:nvPr>
            <p:ph idx="1"/>
          </p:nvPr>
        </p:nvSpPr>
        <p:spPr>
          <a:xfrm>
            <a:off x="360854" y="958076"/>
            <a:ext cx="11485848" cy="2862322"/>
          </a:xfrm>
        </p:spPr>
        <p:txBody>
          <a:bodyPr/>
          <a:lstStyle/>
          <a:p>
            <a:pPr hangingPunct="0">
              <a:spcAft>
                <a:spcPts val="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随着经济发展，济宁市中心城区（　　）</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各类功能用地更加混杂分布</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工业企业纷纷向外搬迁</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古建筑、历史街区等全部被搬往郊区</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绿地、河湖被建设用地取代</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8" name="矩形 7"/>
          <p:cNvSpPr/>
          <p:nvPr/>
        </p:nvSpPr>
        <p:spPr>
          <a:xfrm>
            <a:off x="5492399" y="1048668"/>
            <a:ext cx="389850" cy="461665"/>
          </a:xfrm>
          <a:prstGeom prst="rect">
            <a:avLst/>
          </a:prstGeom>
        </p:spPr>
        <p:txBody>
          <a:bodyPr wrap="none">
            <a:spAutoFit/>
          </a:bodyPr>
          <a:lstStyle/>
          <a:p>
            <a:r>
              <a:rPr lang="en-US" altLang="zh-CN" sz="2400"/>
              <a:t>B</a:t>
            </a:r>
            <a:endParaRPr lang="zh-CN" altLang="en-US"/>
          </a:p>
        </p:txBody>
      </p:sp>
      <p:sp>
        <p:nvSpPr>
          <p:cNvPr id="9" name="内容占位符 1"/>
          <p:cNvSpPr txBox="1"/>
          <p:nvPr/>
        </p:nvSpPr>
        <p:spPr bwMode="auto">
          <a:xfrm>
            <a:off x="360854" y="3784972"/>
            <a:ext cx="11485848" cy="23083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5671185" algn="l"/>
              </a:tabLst>
            </a:pP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由所学知识可知，随着经济发展，济宁市中心城区各类功能用地更加有序；考虑到环境保护及降低土地成本的因素，工业企业纷纷向外搬迁；古建筑、历史街区为文化遗产，应该得到保护性开发；人们对环境质量要求提高，绿地、河湖会更多地保存下来。</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10" name="24解析.eps" descr="id:2147490818;FounderCES"/>
          <p:cNvPicPr/>
          <p:nvPr/>
        </p:nvPicPr>
        <p:blipFill>
          <a:blip r:embed="rId1"/>
          <a:stretch>
            <a:fillRect/>
          </a:stretch>
        </p:blipFill>
        <p:spPr>
          <a:xfrm>
            <a:off x="478582" y="4019580"/>
            <a:ext cx="806776" cy="288032"/>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890136"/>
            <a:ext cx="11485848" cy="2862322"/>
          </a:xfrm>
        </p:spPr>
        <p:txBody>
          <a:bodyPr/>
          <a:lstStyle/>
          <a:p>
            <a:pPr hangingPunct="0">
              <a:spcAft>
                <a:spcPts val="0"/>
              </a:spcAft>
              <a:tabLst>
                <a:tab pos="5671185" algn="l"/>
              </a:tabLst>
            </a:pPr>
            <a:r>
              <a:rPr lang="en-US"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各种</a:t>
            </a:r>
            <a:r>
              <a:rPr lang="zh-CN" altLang="zh-CN" b="1">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地租曲线图的判读</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地租曲线图是用来表示城市内部地租的空间分布和变化的图示，一般呈现从市中心向四周随距离变化而变化的规律。常见的地租曲线图有坐标图、立体图、等值线图等。</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坐标图的判读</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5疑难点2.eps" descr="id:2147490783;FounderCES"/>
          <p:cNvPicPr/>
          <p:nvPr/>
        </p:nvPicPr>
        <p:blipFill>
          <a:blip r:embed="rId1"/>
          <a:stretch>
            <a:fillRect/>
          </a:stretch>
        </p:blipFill>
        <p:spPr>
          <a:xfrm>
            <a:off x="406574" y="1061789"/>
            <a:ext cx="1121335" cy="314767"/>
          </a:xfrm>
          <a:prstGeom prst="rect">
            <a:avLst/>
          </a:prstGeom>
        </p:spPr>
      </p:pic>
      <p:pic>
        <p:nvPicPr>
          <p:cNvPr id="4" name="dlt278.jpg" descr="id:2147491428;FounderCES"/>
          <p:cNvPicPr/>
          <p:nvPr/>
        </p:nvPicPr>
        <p:blipFill>
          <a:blip r:embed="rId2"/>
          <a:stretch>
            <a:fillRect/>
          </a:stretch>
        </p:blipFill>
        <p:spPr>
          <a:xfrm>
            <a:off x="3934966" y="3861048"/>
            <a:ext cx="4607676" cy="2448272"/>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484784"/>
            <a:ext cx="11485848" cy="3970318"/>
          </a:xfrm>
        </p:spPr>
        <p:txBody>
          <a:bodyPr/>
          <a:lstStyle/>
          <a:p>
            <a:pPr hangingPunct="0">
              <a:spcAft>
                <a:spcPts val="0"/>
              </a:spcAft>
              <a:tabLst>
                <a:tab pos="5671185" algn="l"/>
              </a:tabLst>
            </a:pPr>
            <a:r>
              <a:rPr lang="en-US"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乡村</a:t>
            </a:r>
            <a:r>
              <a:rPr lang="zh-CN" altLang="zh-CN" b="1">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内部空间结构</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乡村功能区的形成</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在乡村，各类活动都需要占用一定数量的土地，由于</a:t>
            </a:r>
            <a:r>
              <a:rPr lang="zh-CN" altLang="zh-CN" b="1">
                <a:solidFill>
                  <a:srgbClr val="F39764"/>
                </a:solidFill>
                <a:latin typeface="Times New Roman" panose="02020603050405020304" pitchFamily="18" charset="0"/>
                <a:ea typeface="楷体" panose="02010609060101010101" pitchFamily="49" charset="-122"/>
                <a:cs typeface="Times New Roman" panose="02020603050405020304" pitchFamily="18" charset="0"/>
              </a:rPr>
              <a:t>土地利用方式</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不同而形成不同的功能区。</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乡村内部空间结构的类型</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乡村内部空间结构一般可以分为</a:t>
            </a:r>
            <a:r>
              <a:rPr lang="zh-CN" altLang="zh-CN" b="1">
                <a:solidFill>
                  <a:srgbClr val="F39764"/>
                </a:solidFill>
                <a:latin typeface="Times New Roman" panose="02020603050405020304" pitchFamily="18" charset="0"/>
                <a:ea typeface="楷体" panose="02010609060101010101" pitchFamily="49" charset="-122"/>
                <a:cs typeface="Times New Roman" panose="02020603050405020304" pitchFamily="18" charset="0"/>
              </a:rPr>
              <a:t>居住区</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、农业生产区和公共用地区等。此外，还包括等级较低、规模较小的</a:t>
            </a:r>
            <a:r>
              <a:rPr lang="zh-CN" altLang="zh-CN" b="1">
                <a:solidFill>
                  <a:srgbClr val="F39764"/>
                </a:solidFill>
                <a:latin typeface="Times New Roman" panose="02020603050405020304" pitchFamily="18" charset="0"/>
                <a:ea typeface="楷体" panose="02010609060101010101" pitchFamily="49" charset="-122"/>
                <a:cs typeface="Times New Roman" panose="02020603050405020304" pitchFamily="18" charset="0"/>
              </a:rPr>
              <a:t>商业用地</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p:nvPr/>
        </p:nvPicPr>
        <p:blipFill>
          <a:blip r:embed="rId1"/>
          <a:stretch>
            <a:fillRect/>
          </a:stretch>
        </p:blipFill>
        <p:spPr>
          <a:xfrm>
            <a:off x="2134766" y="764704"/>
            <a:ext cx="7257145" cy="751578"/>
          </a:xfrm>
          <a:prstGeom prst="rect">
            <a:avLst/>
          </a:prstGeom>
        </p:spPr>
      </p:pic>
      <p:pic>
        <p:nvPicPr>
          <p:cNvPr id="4" name="知识点1.eps" descr="id:2147490621;FounderCES"/>
          <p:cNvPicPr/>
          <p:nvPr/>
        </p:nvPicPr>
        <p:blipFill>
          <a:blip r:embed="rId2"/>
          <a:stretch>
            <a:fillRect/>
          </a:stretch>
        </p:blipFill>
        <p:spPr>
          <a:xfrm>
            <a:off x="406574" y="1700808"/>
            <a:ext cx="1112422" cy="307464"/>
          </a:xfrm>
          <a:prstGeom prst="rect">
            <a:avLst/>
          </a:prstGeom>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1034152"/>
            <a:ext cx="11485848" cy="576248"/>
          </a:xfrm>
        </p:spPr>
        <p:txBody>
          <a:bodyPr/>
          <a:lstStyle/>
          <a:p>
            <a:pPr hangingPunct="0">
              <a:spcAft>
                <a:spcPts val="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立体图的判读</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dlt279.jpg" descr="id:2147491435;FounderCES"/>
          <p:cNvPicPr/>
          <p:nvPr/>
        </p:nvPicPr>
        <p:blipFill>
          <a:blip r:embed="rId1"/>
          <a:stretch>
            <a:fillRect/>
          </a:stretch>
        </p:blipFill>
        <p:spPr>
          <a:xfrm>
            <a:off x="982638" y="2204864"/>
            <a:ext cx="4690699" cy="2808312"/>
          </a:xfrm>
          <a:prstGeom prst="rect">
            <a:avLst/>
          </a:prstGeom>
        </p:spPr>
      </p:pic>
      <p:pic>
        <p:nvPicPr>
          <p:cNvPr id="6" name="dlt280.jpg" descr="id:2147491442;FounderCES"/>
          <p:cNvPicPr/>
          <p:nvPr/>
        </p:nvPicPr>
        <p:blipFill>
          <a:blip r:embed="rId2"/>
          <a:stretch>
            <a:fillRect/>
          </a:stretch>
        </p:blipFill>
        <p:spPr>
          <a:xfrm>
            <a:off x="6599262" y="2204864"/>
            <a:ext cx="4655634" cy="2952328"/>
          </a:xfrm>
          <a:prstGeom prst="rect">
            <a:avLst/>
          </a:prstGeom>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313963"/>
            <a:ext cx="11485848" cy="576248"/>
          </a:xfrm>
        </p:spPr>
        <p:txBody>
          <a:bodyPr/>
          <a:lstStyle/>
          <a:p>
            <a:pPr hangingPunct="0">
              <a:spcAft>
                <a:spcPts val="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等值线图的判读</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dlt281.jpg" descr="id:2147491449;FounderCES"/>
          <p:cNvPicPr/>
          <p:nvPr/>
        </p:nvPicPr>
        <p:blipFill>
          <a:blip r:embed="rId1"/>
          <a:stretch>
            <a:fillRect/>
          </a:stretch>
        </p:blipFill>
        <p:spPr>
          <a:xfrm>
            <a:off x="694606" y="2394267"/>
            <a:ext cx="4370336" cy="2304256"/>
          </a:xfrm>
          <a:prstGeom prst="rect">
            <a:avLst/>
          </a:prstGeom>
        </p:spPr>
      </p:pic>
      <p:pic>
        <p:nvPicPr>
          <p:cNvPr id="4" name="dlt282.jpg" descr="id:2147491456;FounderCES"/>
          <p:cNvPicPr/>
          <p:nvPr/>
        </p:nvPicPr>
        <p:blipFill>
          <a:blip r:embed="rId2"/>
          <a:stretch>
            <a:fillRect/>
          </a:stretch>
        </p:blipFill>
        <p:spPr>
          <a:xfrm>
            <a:off x="6671270" y="2106235"/>
            <a:ext cx="4295118" cy="3050957"/>
          </a:xfrm>
          <a:prstGeom prst="rect">
            <a:avLst/>
          </a:prstGeom>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913943"/>
            <a:ext cx="11485848" cy="3970318"/>
          </a:xfrm>
        </p:spPr>
        <p:txBody>
          <a:bodyPr/>
          <a:lstStyle/>
          <a:p>
            <a:pPr hangingPunct="0">
              <a:spcAft>
                <a:spcPts val="0"/>
              </a:spcAft>
              <a:tabLst>
                <a:tab pos="5671185"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下</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图示意我国中西部某地区的地租等值线分布，</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①②③</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三地分别为三个城市的商业中心且地租相等，相邻等地租线的差值相等。当</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点地租等于</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点地租时，</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点地租可能（　　）</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小于</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点</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地租</a:t>
            </a: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tabLst>
                <a:tab pos="5671185"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等于</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点地租</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大于</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点</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地租</a:t>
            </a: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tabLst>
                <a:tab pos="5671185"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等于</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点地租</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破疑典例2.eps" descr="id:2147490797;FounderCES"/>
          <p:cNvPicPr/>
          <p:nvPr/>
        </p:nvPicPr>
        <p:blipFill>
          <a:blip r:embed="rId1"/>
          <a:stretch>
            <a:fillRect/>
          </a:stretch>
        </p:blipFill>
        <p:spPr>
          <a:xfrm>
            <a:off x="406574" y="1076543"/>
            <a:ext cx="1374976" cy="298257"/>
          </a:xfrm>
          <a:prstGeom prst="rect">
            <a:avLst/>
          </a:prstGeom>
        </p:spPr>
      </p:pic>
      <p:pic>
        <p:nvPicPr>
          <p:cNvPr id="5" name="dlt283.jpg" descr="id:2147491470;FounderCES"/>
          <p:cNvPicPr/>
          <p:nvPr/>
        </p:nvPicPr>
        <p:blipFill>
          <a:blip r:embed="rId2"/>
          <a:stretch>
            <a:fillRect/>
          </a:stretch>
        </p:blipFill>
        <p:spPr>
          <a:xfrm>
            <a:off x="7967414" y="2660719"/>
            <a:ext cx="3430795" cy="2130405"/>
          </a:xfrm>
          <a:prstGeom prst="rect">
            <a:avLst/>
          </a:prstGeom>
        </p:spPr>
      </p:pic>
      <p:sp>
        <p:nvSpPr>
          <p:cNvPr id="7" name="矩形 6"/>
          <p:cNvSpPr/>
          <p:nvPr/>
        </p:nvSpPr>
        <p:spPr>
          <a:xfrm>
            <a:off x="2666397" y="2111814"/>
            <a:ext cx="407484" cy="461665"/>
          </a:xfrm>
          <a:prstGeom prst="rect">
            <a:avLst/>
          </a:prstGeom>
        </p:spPr>
        <p:txBody>
          <a:bodyPr wrap="none">
            <a:spAutoFit/>
          </a:bodyPr>
          <a:lstStyle/>
          <a:p>
            <a:r>
              <a:rPr lang="en-US" altLang="zh-CN" sz="2400"/>
              <a:t>C</a:t>
            </a:r>
            <a:endParaRPr lang="zh-CN" altLang="en-US"/>
          </a:p>
        </p:txBody>
      </p:sp>
      <p:sp>
        <p:nvSpPr>
          <p:cNvPr id="8" name="内容占位符 1"/>
          <p:cNvSpPr txBox="1"/>
          <p:nvPr/>
        </p:nvSpPr>
        <p:spPr bwMode="auto">
          <a:xfrm>
            <a:off x="360854" y="4964975"/>
            <a:ext cx="11485848" cy="11988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5671185" algn="l"/>
              </a:tabLst>
            </a:pP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①②③</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三地地租相等，由中心向外变化幅度都相同，即</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点与</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点的地租相等。</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点地租等于</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点地租，则</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点地租大于</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点和</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点地租，也大于</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E</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点地租。</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9" name="24解析.eps" descr="id:2147490818;FounderCES"/>
          <p:cNvPicPr/>
          <p:nvPr/>
        </p:nvPicPr>
        <p:blipFill>
          <a:blip r:embed="rId3"/>
          <a:stretch>
            <a:fillRect/>
          </a:stretch>
        </p:blipFill>
        <p:spPr>
          <a:xfrm>
            <a:off x="478582" y="5181477"/>
            <a:ext cx="806776" cy="288032"/>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136933"/>
            <a:ext cx="11485848" cy="4524315"/>
          </a:xfrm>
        </p:spPr>
        <p:txBody>
          <a:bodyPr/>
          <a:lstStyle/>
          <a:p>
            <a:pPr hangingPunct="0">
              <a:spcAft>
                <a:spcPts val="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乡村内部空间结构的特点</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）从总体上看，</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比较</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简单</a:t>
            </a:r>
            <a:endParaRPr lang="en-US"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endPar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）我国乡村内部空间结构的特点</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在我国，随着经济发展和</a:t>
            </a:r>
            <a:r>
              <a:rPr lang="zh-CN" altLang="zh-CN" b="1">
                <a:solidFill>
                  <a:srgbClr val="F39764"/>
                </a:solidFill>
                <a:latin typeface="Times New Roman" panose="02020603050405020304" pitchFamily="18" charset="0"/>
                <a:ea typeface="楷体" panose="02010609060101010101" pitchFamily="49" charset="-122"/>
                <a:cs typeface="Times New Roman" panose="02020603050405020304" pitchFamily="18" charset="0"/>
              </a:rPr>
              <a:t>产业结构</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调整，乡村内部空间结构也在发生变化。在一些发达地区，过去分散的一家一户的庭院正转变为</a:t>
            </a:r>
            <a:r>
              <a:rPr lang="zh-CN" altLang="zh-CN" b="1">
                <a:solidFill>
                  <a:srgbClr val="F39764"/>
                </a:solidFill>
                <a:latin typeface="Times New Roman" panose="02020603050405020304" pitchFamily="18" charset="0"/>
                <a:ea typeface="楷体" panose="02010609060101010101" pitchFamily="49" charset="-122"/>
                <a:cs typeface="Times New Roman" panose="02020603050405020304" pitchFamily="18" charset="0"/>
              </a:rPr>
              <a:t>统一规划</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的居住区。以</a:t>
            </a:r>
            <a:r>
              <a:rPr lang="zh-CN" altLang="zh-CN" b="1">
                <a:solidFill>
                  <a:srgbClr val="F39764"/>
                </a:solidFill>
                <a:latin typeface="Times New Roman" panose="02020603050405020304" pitchFamily="18" charset="0"/>
                <a:ea typeface="楷体" panose="02010609060101010101" pitchFamily="49" charset="-122"/>
                <a:cs typeface="Times New Roman" panose="02020603050405020304" pitchFamily="18" charset="0"/>
              </a:rPr>
              <a:t>道路</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为空间骨架，居民点和集镇、服务点、农业区等</a:t>
            </a:r>
            <a:r>
              <a:rPr lang="zh-CN" altLang="zh-CN" b="1">
                <a:solidFill>
                  <a:srgbClr val="F39764"/>
                </a:solidFill>
                <a:latin typeface="Times New Roman" panose="02020603050405020304" pitchFamily="18" charset="0"/>
                <a:ea typeface="楷体" panose="02010609060101010101" pitchFamily="49" charset="-122"/>
                <a:cs typeface="Times New Roman" panose="02020603050405020304" pitchFamily="18" charset="0"/>
              </a:rPr>
              <a:t>功能分化</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逐渐</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明显</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4" name="表格 3"/>
          <p:cNvGraphicFramePr>
            <a:graphicFrameLocks noGrp="1"/>
          </p:cNvGraphicFramePr>
          <p:nvPr/>
        </p:nvGraphicFramePr>
        <p:xfrm>
          <a:off x="334567" y="2290485"/>
          <a:ext cx="11521280" cy="1097280"/>
        </p:xfrm>
        <a:graphic>
          <a:graphicData uri="http://schemas.openxmlformats.org/drawingml/2006/table">
            <a:tbl>
              <a:tblPr firstRow="1" firstCol="1" bandRow="1"/>
              <a:tblGrid>
                <a:gridCol w="974701"/>
                <a:gridCol w="10546579"/>
              </a:tblGrid>
              <a:tr h="0">
                <a:tc>
                  <a:txBody>
                    <a:bodyPr/>
                    <a:lstStyle/>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规模</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农业生产区用地规模相对</a:t>
                      </a:r>
                      <a:r>
                        <a:rPr lang="zh-CN" sz="2400" b="1">
                          <a:solidFill>
                            <a:srgbClr val="F39764"/>
                          </a:solidFill>
                          <a:effectLst/>
                          <a:latin typeface="Times New Roman" panose="02020603050405020304" pitchFamily="18" charset="0"/>
                          <a:ea typeface="楷体" panose="02010609060101010101" pitchFamily="49" charset="-122"/>
                          <a:cs typeface="Times New Roman" panose="02020603050405020304" pitchFamily="18" charset="0"/>
                        </a:rPr>
                        <a:t>较大</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居住区和公共用地区等规模相对</a:t>
                      </a:r>
                      <a:r>
                        <a:rPr lang="zh-CN" sz="2400" b="1">
                          <a:solidFill>
                            <a:srgbClr val="F39764"/>
                          </a:solidFill>
                          <a:effectLst/>
                          <a:latin typeface="Times New Roman" panose="02020603050405020304" pitchFamily="18" charset="0"/>
                          <a:ea typeface="楷体" panose="02010609060101010101" pitchFamily="49" charset="-122"/>
                          <a:cs typeface="Times New Roman" panose="02020603050405020304" pitchFamily="18" charset="0"/>
                        </a:rPr>
                        <a:t>较小</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0">
                <a:tc>
                  <a:txBody>
                    <a:bodyPr/>
                    <a:lstStyle/>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布局</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50000"/>
                        </a:lnSpc>
                        <a:spcAft>
                          <a:spcPts val="0"/>
                        </a:spcAft>
                        <a:tabLst>
                          <a:tab pos="5671185" algn="l"/>
                        </a:tabLst>
                      </a:pPr>
                      <a:r>
                        <a:rPr lang="zh-CN" sz="2400" b="1">
                          <a:solidFill>
                            <a:srgbClr val="F39764"/>
                          </a:solidFill>
                          <a:effectLst/>
                          <a:latin typeface="Times New Roman" panose="02020603050405020304" pitchFamily="18" charset="0"/>
                          <a:ea typeface="楷体" panose="02010609060101010101" pitchFamily="49" charset="-122"/>
                          <a:cs typeface="Times New Roman" panose="02020603050405020304" pitchFamily="18" charset="0"/>
                        </a:rPr>
                        <a:t>生产区</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几乎遍布整个乡村</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F39764"/>
                          </a:solidFill>
                          <a:effectLst/>
                          <a:latin typeface="Times New Roman" panose="02020603050405020304" pitchFamily="18" charset="0"/>
                          <a:ea typeface="楷体" panose="02010609060101010101" pitchFamily="49" charset="-122"/>
                          <a:cs typeface="Times New Roman" panose="02020603050405020304" pitchFamily="18" charset="0"/>
                        </a:rPr>
                        <a:t>居住区</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等点缀其间</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bl>
          </a:graphicData>
        </a:graphic>
      </p:graphicFrame>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1"/>
          <a:stretch>
            <a:fillRect/>
          </a:stretch>
        </p:blipFill>
        <p:spPr>
          <a:xfrm>
            <a:off x="334566" y="1664596"/>
            <a:ext cx="11521280" cy="2736304"/>
          </a:xfrm>
          <a:prstGeom prst="rect">
            <a:avLst/>
          </a:prstGeom>
        </p:spPr>
      </p:pic>
      <p:sp>
        <p:nvSpPr>
          <p:cNvPr id="2" name="内容占位符 1"/>
          <p:cNvSpPr>
            <a:spLocks noGrp="1"/>
          </p:cNvSpPr>
          <p:nvPr>
            <p:ph idx="1"/>
          </p:nvPr>
        </p:nvSpPr>
        <p:spPr>
          <a:xfrm>
            <a:off x="360854" y="1574790"/>
            <a:ext cx="11485848" cy="2862322"/>
          </a:xfrm>
        </p:spPr>
        <p:txBody>
          <a:bodyPr/>
          <a:lstStyle/>
          <a:p>
            <a:pPr hangingPunct="0">
              <a:spcAft>
                <a:spcPts val="0"/>
              </a:spcAft>
              <a:tabLst>
                <a:tab pos="5671185"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乡村内部空间结构的形成</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影响因素</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自然环境、社会经济、风俗文化等。</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乡村规划的特点</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乡村建设的居住区经过重新规划建设</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多呈现整齐划一的格局。</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乡村规划的要求</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注意对历史文化建筑的保护</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突出乡村特色。</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温馨提示.eps" descr="id:2147491290;FounderCES"/>
          <p:cNvPicPr/>
          <p:nvPr/>
        </p:nvPicPr>
        <p:blipFill>
          <a:blip r:embed="rId2"/>
          <a:stretch>
            <a:fillRect/>
          </a:stretch>
        </p:blipFill>
        <p:spPr>
          <a:xfrm>
            <a:off x="406574" y="1791292"/>
            <a:ext cx="1454059" cy="285874"/>
          </a:xfrm>
          <a:prstGeom prst="rect">
            <a:avLst/>
          </a:prstGeom>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135007"/>
            <a:ext cx="11485848" cy="4454233"/>
          </a:xfrm>
        </p:spPr>
        <p:txBody>
          <a:bodyPr/>
          <a:lstStyle/>
          <a:p>
            <a:pPr hangingPunct="0">
              <a:spcAft>
                <a:spcPts val="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社会主义新农村建设中的乡村规划</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）重要任务</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F39764"/>
                </a:solidFill>
                <a:latin typeface="Times New Roman" panose="02020603050405020304" pitchFamily="18" charset="0"/>
                <a:ea typeface="楷体" panose="02010609060101010101" pitchFamily="49" charset="-122"/>
                <a:cs typeface="Times New Roman" panose="02020603050405020304" pitchFamily="18" charset="0"/>
              </a:rPr>
              <a:t>合理规划</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和利用乡村空间是我国建设社会主义新农村的重要任务。</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）乡村内部空间结构合理规划和利用的意义</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为居民生活</a:t>
            </a:r>
            <a:r>
              <a:rPr lang="zh-CN" altLang="zh-CN" b="1">
                <a:solidFill>
                  <a:srgbClr val="F39764"/>
                </a:solidFill>
                <a:latin typeface="Times New Roman" panose="02020603050405020304" pitchFamily="18" charset="0"/>
                <a:ea typeface="楷体" panose="02010609060101010101" pitchFamily="49" charset="-122"/>
                <a:cs typeface="Times New Roman" panose="02020603050405020304" pitchFamily="18" charset="0"/>
              </a:rPr>
              <a:t>提供便利</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提高人们的</a:t>
            </a:r>
            <a:r>
              <a:rPr lang="zh-CN" altLang="zh-CN" b="1">
                <a:solidFill>
                  <a:srgbClr val="F39764"/>
                </a:solidFill>
                <a:latin typeface="Times New Roman" panose="02020603050405020304" pitchFamily="18" charset="0"/>
                <a:ea typeface="楷体" panose="02010609060101010101" pitchFamily="49" charset="-122"/>
                <a:cs typeface="Times New Roman" panose="02020603050405020304" pitchFamily="18" charset="0"/>
              </a:rPr>
              <a:t>幸福感</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体现社会公正；</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④</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既保护传统文化又孕育</a:t>
            </a:r>
            <a:r>
              <a:rPr lang="zh-CN" altLang="zh-CN" b="1">
                <a:solidFill>
                  <a:srgbClr val="F39764"/>
                </a:solidFill>
                <a:latin typeface="Times New Roman" panose="02020603050405020304" pitchFamily="18" charset="0"/>
                <a:ea typeface="楷体" panose="02010609060101010101" pitchFamily="49" charset="-122"/>
                <a:cs typeface="Times New Roman" panose="02020603050405020304" pitchFamily="18" charset="0"/>
              </a:rPr>
              <a:t>新文化</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a:blip r:embed="rId1"/>
          <a:stretch>
            <a:fillRect/>
          </a:stretch>
        </p:blipFill>
        <p:spPr>
          <a:xfrm>
            <a:off x="334566" y="1052736"/>
            <a:ext cx="11521280" cy="4824536"/>
          </a:xfrm>
          <a:prstGeom prst="rect">
            <a:avLst/>
          </a:prstGeom>
        </p:spPr>
      </p:pic>
      <p:sp>
        <p:nvSpPr>
          <p:cNvPr id="2" name="内容占位符 1"/>
          <p:cNvSpPr>
            <a:spLocks noGrp="1"/>
          </p:cNvSpPr>
          <p:nvPr>
            <p:ph idx="1"/>
          </p:nvPr>
        </p:nvSpPr>
        <p:spPr>
          <a:xfrm>
            <a:off x="360854" y="1034152"/>
            <a:ext cx="11485848" cy="646331"/>
          </a:xfrm>
        </p:spPr>
        <p:txBody>
          <a:bodyPr/>
          <a:lstStyle/>
          <a:p>
            <a:pPr hangingPunct="0">
              <a:spcAft>
                <a:spcPts val="0"/>
              </a:spcAft>
              <a:tabLst>
                <a:tab pos="5671185"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乡村</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的空间形态</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拓展探究.eps" descr="id:2147491297;FounderCES"/>
          <p:cNvPicPr/>
          <p:nvPr/>
        </p:nvPicPr>
        <p:blipFill>
          <a:blip r:embed="rId2"/>
          <a:stretch>
            <a:fillRect/>
          </a:stretch>
        </p:blipFill>
        <p:spPr>
          <a:xfrm>
            <a:off x="478582" y="1196752"/>
            <a:ext cx="1387483" cy="287462"/>
          </a:xfrm>
          <a:prstGeom prst="rect">
            <a:avLst/>
          </a:prstGeom>
        </p:spPr>
      </p:pic>
      <p:graphicFrame>
        <p:nvGraphicFramePr>
          <p:cNvPr id="5" name="表格 4"/>
          <p:cNvGraphicFramePr>
            <a:graphicFrameLocks noGrp="1"/>
          </p:cNvGraphicFramePr>
          <p:nvPr/>
        </p:nvGraphicFramePr>
        <p:xfrm>
          <a:off x="406574" y="1677789"/>
          <a:ext cx="11377264" cy="3911451"/>
        </p:xfrm>
        <a:graphic>
          <a:graphicData uri="http://schemas.openxmlformats.org/drawingml/2006/table">
            <a:tbl>
              <a:tblPr firstRow="1" firstCol="1" bandRow="1"/>
              <a:tblGrid>
                <a:gridCol w="1226468"/>
                <a:gridCol w="2541681"/>
                <a:gridCol w="1344419"/>
                <a:gridCol w="6264696"/>
              </a:tblGrid>
              <a:tr h="283715">
                <a:tc>
                  <a:txBody>
                    <a:bodyPr/>
                    <a:lstStyle/>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形态</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特点</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0557" marR="30557"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分类</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0557" marR="30557"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分布</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0557" marR="30557"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446574">
                <a:tc rowSpan="3">
                  <a:txBody>
                    <a:bodyPr/>
                    <a:lstStyle/>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集聚型</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rowSpan="3">
                  <a:txBody>
                    <a:bodyPr/>
                    <a:lstStyle/>
                    <a:p>
                      <a:pPr algn="just"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规模较大</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房屋密集</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内部空间结构相对清晰</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0557" marR="30557"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团块状</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位于地势平坦地区</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0557" marR="30557"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744290">
                <a:tc vMerge="1">
                  <a:tcPr/>
                </a:tc>
                <a:tc vMerge="1">
                  <a:tcPr/>
                </a:tc>
                <a:tc>
                  <a:txBody>
                    <a:bodyPr/>
                    <a:lstStyle/>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带状</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多沿河流、山谷和交通运输线分布</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0557" marR="30557"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1042006">
                <a:tc vMerge="1">
                  <a:tcPr/>
                </a:tc>
                <a:tc vMerge="1">
                  <a:tcPr/>
                </a:tc>
                <a:tc>
                  <a:txBody>
                    <a:bodyPr/>
                    <a:lstStyle/>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环状</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沿山麓或湖塘沿岸分布</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也是带状的一种形式</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0557" marR="30557"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608518">
                <a:tc>
                  <a:txBody>
                    <a:bodyPr/>
                    <a:lstStyle/>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散漫型</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规模较小</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呈点状分散布局</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0557" marR="30557"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gridSpan="2">
                  <a:txBody>
                    <a:bodyPr/>
                    <a:lstStyle/>
                    <a:p>
                      <a:pPr algn="just"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由于地形限制</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聚落布局分散</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0557" marR="30557"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hMerge="1">
                  <a:tcPr/>
                </a:tc>
              </a:tr>
            </a:tbl>
          </a:graphicData>
        </a:graphic>
      </p:graphicFrame>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124744"/>
            <a:ext cx="11485848" cy="1200329"/>
          </a:xfrm>
        </p:spPr>
        <p:txBody>
          <a:bodyPr/>
          <a:lstStyle/>
          <a:p>
            <a:pPr hangingPunct="0">
              <a:spcAft>
                <a:spcPts val="0"/>
              </a:spcAft>
              <a:tabLst>
                <a:tab pos="5671185" algn="l"/>
              </a:tabLst>
            </a:pPr>
            <a:r>
              <a:rPr lang="en-US"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城镇</a:t>
            </a:r>
            <a:r>
              <a:rPr lang="zh-CN" altLang="zh-CN" b="1">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内部空间结构</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城镇功能区</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的</a:t>
            </a:r>
            <a:r>
              <a:rPr lang="zh-CN" altLang="zh-CN" b="1"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形成</a:t>
            </a:r>
            <a:r>
              <a:rPr lang="en-US" altLang="zh-CN" b="1"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知识点2.eps" descr="id:2147490666;FounderCES"/>
          <p:cNvPicPr/>
          <p:nvPr/>
        </p:nvPicPr>
        <p:blipFill>
          <a:blip r:embed="rId1"/>
          <a:stretch>
            <a:fillRect/>
          </a:stretch>
        </p:blipFill>
        <p:spPr>
          <a:xfrm>
            <a:off x="406574" y="1268760"/>
            <a:ext cx="1156193" cy="307464"/>
          </a:xfrm>
          <a:prstGeom prst="rect">
            <a:avLst/>
          </a:prstGeom>
        </p:spPr>
      </p:pic>
      <p:pic>
        <p:nvPicPr>
          <p:cNvPr id="4" name="bt14.jpg" descr="id:2147491319;FounderCES"/>
          <p:cNvPicPr/>
          <p:nvPr/>
        </p:nvPicPr>
        <p:blipFill>
          <a:blip r:embed="rId2"/>
          <a:stretch>
            <a:fillRect/>
          </a:stretch>
        </p:blipFill>
        <p:spPr>
          <a:xfrm>
            <a:off x="4006974" y="2420888"/>
            <a:ext cx="4334566" cy="2736304"/>
          </a:xfrm>
          <a:prstGeom prst="rect">
            <a:avLst/>
          </a:prstGeom>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055995"/>
            <a:ext cx="11485848" cy="1130246"/>
          </a:xfrm>
        </p:spPr>
        <p:txBody>
          <a:bodyPr/>
          <a:lstStyle/>
          <a:p>
            <a:pPr hangingPunct="0">
              <a:spcAft>
                <a:spcPts val="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城镇的主要功能区</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）主要类型及特点</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4" name="表格 3"/>
          <p:cNvGraphicFramePr>
            <a:graphicFrameLocks noGrp="1"/>
          </p:cNvGraphicFramePr>
          <p:nvPr/>
        </p:nvGraphicFramePr>
        <p:xfrm>
          <a:off x="334567" y="2252816"/>
          <a:ext cx="11521280" cy="3840480"/>
        </p:xfrm>
        <a:graphic>
          <a:graphicData uri="http://schemas.openxmlformats.org/drawingml/2006/table">
            <a:tbl>
              <a:tblPr firstRow="1" firstCol="1" bandRow="1"/>
              <a:tblGrid>
                <a:gridCol w="1329556"/>
                <a:gridCol w="10191724"/>
              </a:tblGrid>
              <a:tr h="0">
                <a:tc>
                  <a:txBody>
                    <a:bodyPr/>
                    <a:lstStyle/>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类型</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特点</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r>
              <a:tr h="0">
                <a:tc>
                  <a:txBody>
                    <a:bodyPr/>
                    <a:lstStyle/>
                    <a:p>
                      <a:pPr algn="ctr" hangingPunct="0">
                        <a:lnSpc>
                          <a:spcPct val="150000"/>
                        </a:lnSpc>
                        <a:spcAft>
                          <a:spcPts val="0"/>
                        </a:spcAft>
                        <a:tabLst>
                          <a:tab pos="5671185" algn="l"/>
                        </a:tabLst>
                      </a:pPr>
                      <a:r>
                        <a:rPr lang="zh-CN" sz="2400" b="1">
                          <a:solidFill>
                            <a:srgbClr val="F39764"/>
                          </a:solidFill>
                          <a:effectLst/>
                          <a:latin typeface="Times New Roman" panose="02020603050405020304" pitchFamily="18" charset="0"/>
                          <a:ea typeface="楷体" panose="02010609060101010101" pitchFamily="49" charset="-122"/>
                          <a:cs typeface="Times New Roman" panose="02020603050405020304" pitchFamily="18" charset="0"/>
                        </a:rPr>
                        <a:t>居住区</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是城镇</a:t>
                      </a:r>
                      <a:r>
                        <a:rPr lang="zh-CN" sz="2400" b="1">
                          <a:solidFill>
                            <a:srgbClr val="F39764"/>
                          </a:solidFill>
                          <a:effectLst/>
                          <a:latin typeface="Times New Roman" panose="02020603050405020304" pitchFamily="18" charset="0"/>
                          <a:ea typeface="楷体" panose="02010609060101010101" pitchFamily="49" charset="-122"/>
                          <a:cs typeface="Times New Roman" panose="02020603050405020304" pitchFamily="18" charset="0"/>
                        </a:rPr>
                        <a:t>最基本</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的功能区</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住宅用地也是城镇中</a:t>
                      </a:r>
                      <a:r>
                        <a:rPr lang="zh-CN" sz="2400" b="1">
                          <a:solidFill>
                            <a:srgbClr val="F39764"/>
                          </a:solidFill>
                          <a:effectLst/>
                          <a:latin typeface="Times New Roman" panose="02020603050405020304" pitchFamily="18" charset="0"/>
                          <a:ea typeface="楷体" panose="02010609060101010101" pitchFamily="49" charset="-122"/>
                          <a:cs typeface="Times New Roman" panose="02020603050405020304" pitchFamily="18" charset="0"/>
                        </a:rPr>
                        <a:t>最广泛</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的土地利用方式</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0">
                <a:tc>
                  <a:txBody>
                    <a:bodyPr/>
                    <a:lstStyle/>
                    <a:p>
                      <a:pPr algn="ctr" hangingPunct="0">
                        <a:lnSpc>
                          <a:spcPct val="150000"/>
                        </a:lnSpc>
                        <a:spcAft>
                          <a:spcPts val="0"/>
                        </a:spcAft>
                        <a:tabLst>
                          <a:tab pos="5671185" algn="l"/>
                        </a:tabLst>
                      </a:pPr>
                      <a:r>
                        <a:rPr lang="zh-CN" sz="2400" b="1">
                          <a:solidFill>
                            <a:srgbClr val="F39764"/>
                          </a:solidFill>
                          <a:effectLst/>
                          <a:latin typeface="Times New Roman" panose="02020603050405020304" pitchFamily="18" charset="0"/>
                          <a:ea typeface="楷体" panose="02010609060101010101" pitchFamily="49" charset="-122"/>
                          <a:cs typeface="Times New Roman" panose="02020603050405020304" pitchFamily="18" charset="0"/>
                        </a:rPr>
                        <a:t>商业区</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人员流量大、地价高、土地利用集约</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是城镇的</a:t>
                      </a:r>
                      <a:r>
                        <a:rPr lang="zh-CN" sz="2400" b="1">
                          <a:solidFill>
                            <a:srgbClr val="F39764"/>
                          </a:solidFill>
                          <a:effectLst/>
                          <a:latin typeface="Times New Roman" panose="02020603050405020304" pitchFamily="18" charset="0"/>
                          <a:ea typeface="楷体" panose="02010609060101010101" pitchFamily="49" charset="-122"/>
                          <a:cs typeface="Times New Roman" panose="02020603050405020304" pitchFamily="18" charset="0"/>
                        </a:rPr>
                        <a:t>核心区</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大多分布在</a:t>
                      </a:r>
                      <a:r>
                        <a:rPr lang="zh-CN" sz="2400" b="1">
                          <a:solidFill>
                            <a:srgbClr val="F39764"/>
                          </a:solidFill>
                          <a:effectLst/>
                          <a:latin typeface="Times New Roman" panose="02020603050405020304" pitchFamily="18" charset="0"/>
                          <a:ea typeface="楷体" panose="02010609060101010101" pitchFamily="49" charset="-122"/>
                          <a:cs typeface="Times New Roman" panose="02020603050405020304" pitchFamily="18" charset="0"/>
                        </a:rPr>
                        <a:t>交通运输便捷的市中心</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和</a:t>
                      </a:r>
                      <a:r>
                        <a:rPr lang="zh-CN" sz="2400" b="1">
                          <a:solidFill>
                            <a:srgbClr val="F39764"/>
                          </a:solidFill>
                          <a:effectLst/>
                          <a:latin typeface="Times New Roman" panose="02020603050405020304" pitchFamily="18" charset="0"/>
                          <a:ea typeface="楷体" panose="02010609060101010101" pitchFamily="49" charset="-122"/>
                          <a:cs typeface="Times New Roman" panose="02020603050405020304" pitchFamily="18" charset="0"/>
                        </a:rPr>
                        <a:t>街道两侧</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0">
                <a:tc>
                  <a:txBody>
                    <a:bodyPr/>
                    <a:lstStyle/>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工业区</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一般分布在城镇</a:t>
                      </a:r>
                      <a:r>
                        <a:rPr lang="zh-CN" sz="2400" b="1">
                          <a:solidFill>
                            <a:srgbClr val="F39764"/>
                          </a:solidFill>
                          <a:effectLst/>
                          <a:latin typeface="Times New Roman" panose="02020603050405020304" pitchFamily="18" charset="0"/>
                          <a:ea typeface="楷体" panose="02010609060101010101" pitchFamily="49" charset="-122"/>
                          <a:cs typeface="Times New Roman" panose="02020603050405020304" pitchFamily="18" charset="0"/>
                        </a:rPr>
                        <a:t>外围</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并沿主要</a:t>
                      </a:r>
                      <a:r>
                        <a:rPr lang="zh-CN" sz="2400" b="1">
                          <a:solidFill>
                            <a:srgbClr val="F39764"/>
                          </a:solidFill>
                          <a:effectLst/>
                          <a:latin typeface="Times New Roman" panose="02020603050405020304" pitchFamily="18" charset="0"/>
                          <a:ea typeface="楷体" panose="02010609060101010101" pitchFamily="49" charset="-122"/>
                          <a:cs typeface="Times New Roman" panose="02020603050405020304" pitchFamily="18" charset="0"/>
                        </a:rPr>
                        <a:t>交通运输线</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分布</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0">
                <a:tc>
                  <a:txBody>
                    <a:bodyPr/>
                    <a:lstStyle/>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生态区</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是城市具有特定生态环境、发挥特定生态功能的区域</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其分布一般不受</a:t>
                      </a:r>
                      <a:r>
                        <a:rPr lang="zh-CN" sz="2400" b="1">
                          <a:solidFill>
                            <a:srgbClr val="F39764"/>
                          </a:solidFill>
                          <a:effectLst/>
                          <a:latin typeface="Times New Roman" panose="02020603050405020304" pitchFamily="18" charset="0"/>
                          <a:ea typeface="楷体" panose="02010609060101010101" pitchFamily="49" charset="-122"/>
                          <a:cs typeface="Times New Roman" panose="02020603050405020304" pitchFamily="18" charset="0"/>
                        </a:rPr>
                        <a:t>付租能力</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、市场等经济因素的约束</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bl>
          </a:graphicData>
        </a:graphic>
      </p:graphicFrame>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330890"/>
            <a:ext cx="11485848" cy="3970318"/>
          </a:xfrm>
        </p:spPr>
        <p:txBody>
          <a:bodyPr/>
          <a:lstStyle/>
          <a:p>
            <a:pPr hangingPunct="0">
              <a:spcAft>
                <a:spcPts val="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）大城市的中心商务区</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是城市主要商务活动的</a:t>
            </a:r>
            <a:r>
              <a:rPr lang="zh-CN" altLang="zh-CN" b="1">
                <a:solidFill>
                  <a:srgbClr val="F39764"/>
                </a:solidFill>
                <a:latin typeface="Times New Roman" panose="02020603050405020304" pitchFamily="18" charset="0"/>
                <a:ea typeface="楷体" panose="02010609060101010101" pitchFamily="49" charset="-122"/>
                <a:cs typeface="Times New Roman" panose="02020603050405020304" pitchFamily="18" charset="0"/>
              </a:rPr>
              <a:t>核心</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地区，多位于城市中心，由市区最繁忙的街区及街道组成，以金融、贸易为主。</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是城市中</a:t>
            </a:r>
            <a:r>
              <a:rPr lang="zh-CN" altLang="zh-CN" b="1">
                <a:solidFill>
                  <a:srgbClr val="F39764"/>
                </a:solidFill>
                <a:latin typeface="Times New Roman" panose="02020603050405020304" pitchFamily="18" charset="0"/>
                <a:ea typeface="楷体" panose="02010609060101010101" pitchFamily="49" charset="-122"/>
                <a:cs typeface="Times New Roman" panose="02020603050405020304" pitchFamily="18" charset="0"/>
              </a:rPr>
              <a:t>经济活动</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最繁忙、交通运输最便捷、人流最集中、建筑最密集、</a:t>
            </a:r>
            <a:r>
              <a:rPr lang="zh-CN" altLang="zh-CN" b="1">
                <a:solidFill>
                  <a:srgbClr val="F39764"/>
                </a:solidFill>
                <a:latin typeface="Times New Roman" panose="02020603050405020304" pitchFamily="18" charset="0"/>
                <a:ea typeface="楷体" panose="02010609060101010101" pitchFamily="49" charset="-122"/>
                <a:cs typeface="Times New Roman" panose="02020603050405020304" pitchFamily="18" charset="0"/>
              </a:rPr>
              <a:t>地价</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最昂贵的地区。</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）其他功能区</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如行政区、文化教育区、风景名胜区</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等</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3029</Words>
  <Application>WPS 演示</Application>
  <PresentationFormat>自定义</PresentationFormat>
  <Paragraphs>250</Paragraphs>
  <Slides>22</Slides>
  <Notes>0</Notes>
  <HiddenSlides>0</HiddenSlides>
  <MMClips>0</MMClips>
  <ScaleCrop>false</ScaleCrop>
  <HeadingPairs>
    <vt:vector size="6" baseType="variant">
      <vt:variant>
        <vt:lpstr>已用的字体</vt:lpstr>
      </vt:variant>
      <vt:variant>
        <vt:i4>10</vt:i4>
      </vt:variant>
      <vt:variant>
        <vt:lpstr>主题</vt:lpstr>
      </vt:variant>
      <vt:variant>
        <vt:i4>1</vt:i4>
      </vt:variant>
      <vt:variant>
        <vt:lpstr>幻灯片标题</vt:lpstr>
      </vt:variant>
      <vt:variant>
        <vt:i4>22</vt:i4>
      </vt:variant>
    </vt:vector>
  </HeadingPairs>
  <TitlesOfParts>
    <vt:vector size="33" baseType="lpstr">
      <vt:lpstr>Arial</vt:lpstr>
      <vt:lpstr>宋体</vt:lpstr>
      <vt:lpstr>Wingdings</vt:lpstr>
      <vt:lpstr>Times New Roman</vt:lpstr>
      <vt:lpstr>楷体</vt:lpstr>
      <vt:lpstr>微软雅黑</vt:lpstr>
      <vt:lpstr>黑体</vt:lpstr>
      <vt:lpstr>仿宋</vt:lpstr>
      <vt:lpstr>Arial Unicode MS</vt:lpstr>
      <vt:lpstr>Calibri</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WPS_1757473407</cp:lastModifiedBy>
  <cp:revision>579</cp:revision>
  <dcterms:created xsi:type="dcterms:W3CDTF">2020-11-06T05:24:00Z</dcterms:created>
  <dcterms:modified xsi:type="dcterms:W3CDTF">2025-10-30T05:40:12Z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2052-12.1.0.23125</vt:lpwstr>
  </property>
  <property fmtid="{D5CDD505-2E9C-101B-9397-08002B2CF9AE}" pid="3" name="ICV">
    <vt:lpwstr>A7B431F180E046A692C32AD16D4E0784_12</vt:lpwstr>
  </property>
</Properties>
</file>